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Be Vietnam" charset="1" panose="00000500000000000000"/>
      <p:regular r:id="rId11"/>
    </p:embeddedFont>
    <p:embeddedFont>
      <p:font typeface="Be Vietnam Bold" charset="1" panose="00000900000000000000"/>
      <p:regular r:id="rId12"/>
    </p:embeddedFont>
    <p:embeddedFont>
      <p:font typeface="Be Vietnam Italics" charset="1" panose="00000500000000000000"/>
      <p:regular r:id="rId13"/>
    </p:embeddedFont>
    <p:embeddedFont>
      <p:font typeface="Be Vietnam Bold Italics" charset="1" panose="00000900000000000000"/>
      <p:regular r:id="rId14"/>
    </p:embeddedFont>
    <p:embeddedFont>
      <p:font typeface="IBM Plex Sans" charset="1" panose="020B0503050203000203"/>
      <p:regular r:id="rId15"/>
    </p:embeddedFont>
    <p:embeddedFont>
      <p:font typeface="IBM Plex Sans Bold" charset="1" panose="020B0803050203000203"/>
      <p:regular r:id="rId16"/>
    </p:embeddedFont>
    <p:embeddedFont>
      <p:font typeface="IBM Plex Sans Italics" charset="1" panose="020B0503050203000203"/>
      <p:regular r:id="rId17"/>
    </p:embeddedFont>
    <p:embeddedFont>
      <p:font typeface="IBM Plex Sans Bold Italics" charset="1" panose="020B0803050203000203"/>
      <p:regular r:id="rId18"/>
    </p:embeddedFont>
    <p:embeddedFont>
      <p:font typeface="Muli Regular" charset="1" panose="00000500000000000000"/>
      <p:regular r:id="rId19"/>
    </p:embeddedFont>
    <p:embeddedFont>
      <p:font typeface="Muli Regular Bold" charset="1" panose="00000700000000000000"/>
      <p:regular r:id="rId20"/>
    </p:embeddedFont>
    <p:embeddedFont>
      <p:font typeface="Muli Regular Italics" charset="1" panose="00000500000000000000"/>
      <p:regular r:id="rId21"/>
    </p:embeddedFont>
    <p:embeddedFont>
      <p:font typeface="Muli Regular Bold Italics" charset="1" panose="000007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slide13.xml" Type="http://schemas.openxmlformats.org/officeDocument/2006/relationships/slid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23.jpe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11" Target="../media/image24.jpeg" Type="http://schemas.openxmlformats.org/officeDocument/2006/relationships/image"/><Relationship Id="rId12" Target="../media/image25.jpe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4226452" y="2785792"/>
            <a:ext cx="16909587" cy="61181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538598"/>
            <a:ext cx="11078006" cy="30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DETECTION OF CRACKS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696947" y="6244914"/>
            <a:ext cx="4578055" cy="743260"/>
            <a:chOff x="0" y="0"/>
            <a:chExt cx="6104073" cy="99101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104073" cy="991013"/>
              <a:chOff x="0" y="0"/>
              <a:chExt cx="1205743" cy="195756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1205743" cy="195756"/>
              </a:xfrm>
              <a:custGeom>
                <a:avLst/>
                <a:gdLst/>
                <a:ahLst/>
                <a:cxnLst/>
                <a:rect r="r" b="b" t="t" l="l"/>
                <a:pathLst>
                  <a:path h="195756" w="1205743">
                    <a:moveTo>
                      <a:pt x="50733" y="0"/>
                    </a:moveTo>
                    <a:lnTo>
                      <a:pt x="1155010" y="0"/>
                    </a:lnTo>
                    <a:cubicBezTo>
                      <a:pt x="1183029" y="0"/>
                      <a:pt x="1205743" y="22714"/>
                      <a:pt x="1205743" y="50733"/>
                    </a:cubicBezTo>
                    <a:lnTo>
                      <a:pt x="1205743" y="145023"/>
                    </a:lnTo>
                    <a:cubicBezTo>
                      <a:pt x="1205743" y="173042"/>
                      <a:pt x="1183029" y="195756"/>
                      <a:pt x="1155010" y="195756"/>
                    </a:cubicBezTo>
                    <a:lnTo>
                      <a:pt x="50733" y="195756"/>
                    </a:lnTo>
                    <a:cubicBezTo>
                      <a:pt x="22714" y="195756"/>
                      <a:pt x="0" y="173042"/>
                      <a:pt x="0" y="145023"/>
                    </a:cubicBezTo>
                    <a:lnTo>
                      <a:pt x="0" y="50733"/>
                    </a:lnTo>
                    <a:cubicBezTo>
                      <a:pt x="0" y="22714"/>
                      <a:pt x="22714" y="0"/>
                      <a:pt x="50733" y="0"/>
                    </a:cubicBezTo>
                    <a:close/>
                  </a:path>
                </a:pathLst>
              </a:custGeom>
              <a:solidFill>
                <a:srgbClr val="2667FF"/>
              </a:solidFill>
              <a:ln>
                <a:noFill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75473" y="321871"/>
              <a:ext cx="347271" cy="347271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885640" y="4588973"/>
            <a:ext cx="3562353" cy="5434668"/>
            <a:chOff x="0" y="0"/>
            <a:chExt cx="4749804" cy="724622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4749804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17586"/>
              <a:ext cx="474980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721079"/>
              <a:ext cx="4749804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443339"/>
              <a:ext cx="4749804" cy="1429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Bold"/>
                </a:rPr>
                <a:t>PRESENTED BY</a:t>
              </a:r>
            </a:p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</a:p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945175"/>
              <a:ext cx="4749804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S.Hema Sri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Y .Sai</a:t>
              </a:r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P.Anil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75127" cy="4893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113116" y="2542552"/>
          <a:ext cx="10146184" cy="5201895"/>
        </p:xfrm>
        <a:graphic>
          <a:graphicData uri="http://schemas.openxmlformats.org/drawingml/2006/table">
            <a:tbl>
              <a:tblPr/>
              <a:tblGrid>
                <a:gridCol w="1327738"/>
                <a:gridCol w="8818446"/>
              </a:tblGrid>
              <a:tr h="13004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It provides accurate result compared to the conventional manual methods.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04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Crack detection is an important work of engineering quality assessment.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04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If the cracks of concrete structures are not treated in time, it may cause severe safety accidents.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04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8F8F8"/>
                          </a:solidFill>
                          <a:latin typeface="IBM Plex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8F8F8"/>
                          </a:solidFill>
                          <a:latin typeface="IBM Plex Sans"/>
                        </a:rPr>
                        <a:t>Detection of cracks leads to decrease in bridge failures.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8F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261131"/>
            <a:ext cx="3743410" cy="374341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5268" y="2533027"/>
            <a:ext cx="481752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F8F8F8"/>
                </a:solidFill>
                <a:latin typeface="Be Vietnam Bold"/>
              </a:rPr>
              <a:t>Advantages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9327" y="2666418"/>
            <a:ext cx="2464054" cy="1002783"/>
            <a:chOff x="0" y="0"/>
            <a:chExt cx="989506" cy="40269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989506" cy="402694"/>
            </a:xfrm>
            <a:custGeom>
              <a:avLst/>
              <a:gdLst/>
              <a:ahLst/>
              <a:cxnLst/>
              <a:rect r="r" b="b" t="t" l="l"/>
              <a:pathLst>
                <a:path h="402694" w="989506">
                  <a:moveTo>
                    <a:pt x="125678" y="0"/>
                  </a:moveTo>
                  <a:lnTo>
                    <a:pt x="863828" y="0"/>
                  </a:lnTo>
                  <a:cubicBezTo>
                    <a:pt x="933238" y="0"/>
                    <a:pt x="989506" y="56268"/>
                    <a:pt x="989506" y="125678"/>
                  </a:cubicBezTo>
                  <a:lnTo>
                    <a:pt x="989506" y="277016"/>
                  </a:lnTo>
                  <a:cubicBezTo>
                    <a:pt x="989506" y="346426"/>
                    <a:pt x="933238" y="402694"/>
                    <a:pt x="863828" y="402694"/>
                  </a:cubicBezTo>
                  <a:lnTo>
                    <a:pt x="125678" y="402694"/>
                  </a:lnTo>
                  <a:cubicBezTo>
                    <a:pt x="56268" y="402694"/>
                    <a:pt x="0" y="346426"/>
                    <a:pt x="0" y="277016"/>
                  </a:cubicBezTo>
                  <a:lnTo>
                    <a:pt x="0" y="125678"/>
                  </a:lnTo>
                  <a:cubicBezTo>
                    <a:pt x="0" y="56268"/>
                    <a:pt x="56268" y="0"/>
                    <a:pt x="12567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07 Jan 23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0046" y="2666418"/>
            <a:ext cx="2451560" cy="1002783"/>
            <a:chOff x="0" y="0"/>
            <a:chExt cx="984489" cy="40269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84489" cy="402694"/>
            </a:xfrm>
            <a:custGeom>
              <a:avLst/>
              <a:gdLst/>
              <a:ahLst/>
              <a:cxnLst/>
              <a:rect r="r" b="b" t="t" l="l"/>
              <a:pathLst>
                <a:path h="402694" w="984489">
                  <a:moveTo>
                    <a:pt x="126318" y="0"/>
                  </a:moveTo>
                  <a:lnTo>
                    <a:pt x="858170" y="0"/>
                  </a:lnTo>
                  <a:cubicBezTo>
                    <a:pt x="891672" y="0"/>
                    <a:pt x="923802" y="13308"/>
                    <a:pt x="947491" y="36998"/>
                  </a:cubicBezTo>
                  <a:cubicBezTo>
                    <a:pt x="971180" y="60687"/>
                    <a:pt x="984489" y="92817"/>
                    <a:pt x="984489" y="126318"/>
                  </a:cubicBezTo>
                  <a:lnTo>
                    <a:pt x="984489" y="276376"/>
                  </a:lnTo>
                  <a:cubicBezTo>
                    <a:pt x="984489" y="309877"/>
                    <a:pt x="971180" y="342007"/>
                    <a:pt x="947491" y="365696"/>
                  </a:cubicBezTo>
                  <a:cubicBezTo>
                    <a:pt x="923802" y="389386"/>
                    <a:pt x="891672" y="402694"/>
                    <a:pt x="858170" y="402694"/>
                  </a:cubicBezTo>
                  <a:lnTo>
                    <a:pt x="126318" y="402694"/>
                  </a:lnTo>
                  <a:cubicBezTo>
                    <a:pt x="92817" y="402694"/>
                    <a:pt x="60687" y="389386"/>
                    <a:pt x="36998" y="365696"/>
                  </a:cubicBezTo>
                  <a:cubicBezTo>
                    <a:pt x="13308" y="342007"/>
                    <a:pt x="0" y="309877"/>
                    <a:pt x="0" y="276376"/>
                  </a:cubicBezTo>
                  <a:lnTo>
                    <a:pt x="0" y="126318"/>
                  </a:lnTo>
                  <a:cubicBezTo>
                    <a:pt x="0" y="92817"/>
                    <a:pt x="13308" y="60687"/>
                    <a:pt x="36998" y="36998"/>
                  </a:cubicBezTo>
                  <a:cubicBezTo>
                    <a:pt x="60687" y="13308"/>
                    <a:pt x="92817" y="0"/>
                    <a:pt x="126318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09 Jan 23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14627" y="2666418"/>
            <a:ext cx="2444673" cy="1007482"/>
            <a:chOff x="0" y="0"/>
            <a:chExt cx="981723" cy="40458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981723" cy="404581"/>
            </a:xfrm>
            <a:custGeom>
              <a:avLst/>
              <a:gdLst/>
              <a:ahLst/>
              <a:cxnLst/>
              <a:rect r="r" b="b" t="t" l="l"/>
              <a:pathLst>
                <a:path h="404581" w="981723">
                  <a:moveTo>
                    <a:pt x="126674" y="0"/>
                  </a:moveTo>
                  <a:lnTo>
                    <a:pt x="855049" y="0"/>
                  </a:lnTo>
                  <a:cubicBezTo>
                    <a:pt x="925009" y="0"/>
                    <a:pt x="981723" y="56714"/>
                    <a:pt x="981723" y="126674"/>
                  </a:cubicBezTo>
                  <a:lnTo>
                    <a:pt x="981723" y="277907"/>
                  </a:lnTo>
                  <a:cubicBezTo>
                    <a:pt x="981723" y="311503"/>
                    <a:pt x="968377" y="343723"/>
                    <a:pt x="944621" y="367479"/>
                  </a:cubicBezTo>
                  <a:cubicBezTo>
                    <a:pt x="920865" y="391235"/>
                    <a:pt x="888645" y="404581"/>
                    <a:pt x="855049" y="404581"/>
                  </a:cubicBezTo>
                  <a:lnTo>
                    <a:pt x="126674" y="404581"/>
                  </a:lnTo>
                  <a:cubicBezTo>
                    <a:pt x="93078" y="404581"/>
                    <a:pt x="60858" y="391235"/>
                    <a:pt x="37102" y="367479"/>
                  </a:cubicBezTo>
                  <a:cubicBezTo>
                    <a:pt x="13346" y="343723"/>
                    <a:pt x="0" y="311503"/>
                    <a:pt x="0" y="277907"/>
                  </a:cubicBezTo>
                  <a:lnTo>
                    <a:pt x="0" y="126674"/>
                  </a:lnTo>
                  <a:cubicBezTo>
                    <a:pt x="0" y="93078"/>
                    <a:pt x="13346" y="60858"/>
                    <a:pt x="37102" y="37102"/>
                  </a:cubicBezTo>
                  <a:cubicBezTo>
                    <a:pt x="60858" y="13346"/>
                    <a:pt x="93078" y="0"/>
                    <a:pt x="126674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13 Jan 23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28781" y="2666418"/>
            <a:ext cx="2441515" cy="1004090"/>
            <a:chOff x="0" y="0"/>
            <a:chExt cx="980455" cy="403219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980455" cy="403219"/>
            </a:xfrm>
            <a:custGeom>
              <a:avLst/>
              <a:gdLst/>
              <a:ahLst/>
              <a:cxnLst/>
              <a:rect r="r" b="b" t="t" l="l"/>
              <a:pathLst>
                <a:path h="403219" w="980455">
                  <a:moveTo>
                    <a:pt x="126838" y="0"/>
                  </a:moveTo>
                  <a:lnTo>
                    <a:pt x="853617" y="0"/>
                  </a:lnTo>
                  <a:cubicBezTo>
                    <a:pt x="887256" y="0"/>
                    <a:pt x="919518" y="13363"/>
                    <a:pt x="943305" y="37150"/>
                  </a:cubicBezTo>
                  <a:cubicBezTo>
                    <a:pt x="967091" y="60937"/>
                    <a:pt x="980455" y="93198"/>
                    <a:pt x="980455" y="126838"/>
                  </a:cubicBezTo>
                  <a:lnTo>
                    <a:pt x="980455" y="276381"/>
                  </a:lnTo>
                  <a:cubicBezTo>
                    <a:pt x="980455" y="346431"/>
                    <a:pt x="923667" y="403219"/>
                    <a:pt x="853617" y="403219"/>
                  </a:cubicBezTo>
                  <a:lnTo>
                    <a:pt x="126838" y="403219"/>
                  </a:lnTo>
                  <a:cubicBezTo>
                    <a:pt x="56787" y="403219"/>
                    <a:pt x="0" y="346431"/>
                    <a:pt x="0" y="276381"/>
                  </a:cubicBezTo>
                  <a:lnTo>
                    <a:pt x="0" y="126838"/>
                  </a:lnTo>
                  <a:cubicBezTo>
                    <a:pt x="0" y="56787"/>
                    <a:pt x="56787" y="0"/>
                    <a:pt x="12683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11 Jan 23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5398040">
            <a:off x="6443672" y="5152969"/>
            <a:ext cx="2977062" cy="0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5403809">
            <a:off x="9155642" y="5152972"/>
            <a:ext cx="2977068" cy="0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5388996">
            <a:off x="11866416" y="5153623"/>
            <a:ext cx="2975770" cy="0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846245" y="6598638"/>
            <a:ext cx="217361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Problem identification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5721" y="6598643"/>
            <a:ext cx="217361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Research on Concrete Cracks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2257" y="6598638"/>
            <a:ext cx="2173612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Searching for best deep learning techniques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79270" y="6598638"/>
            <a:ext cx="217361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Testing with Various Inputs</a:t>
            </a:r>
          </a:p>
        </p:txBody>
      </p:sp>
      <p:sp>
        <p:nvSpPr>
          <p:cNvPr name="AutoShape 21" id="21"/>
          <p:cNvSpPr/>
          <p:nvPr/>
        </p:nvSpPr>
        <p:spPr>
          <a:xfrm rot="5370223">
            <a:off x="14563600" y="5155319"/>
            <a:ext cx="2972474" cy="0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6757007" y="8985885"/>
            <a:ext cx="502293" cy="502293"/>
            <a:chOff x="0" y="0"/>
            <a:chExt cx="669724" cy="669724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9724" cy="669724"/>
            </a:xfrm>
            <a:prstGeom prst="rect">
              <a:avLst/>
            </a:prstGeom>
          </p:spPr>
        </p:pic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267928" y="185060"/>
              <a:ext cx="180511" cy="299604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1028700" y="2602391"/>
            <a:ext cx="4704790" cy="4005431"/>
            <a:chOff x="0" y="0"/>
            <a:chExt cx="6273053" cy="534057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6273053" cy="285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Bold"/>
                </a:rPr>
                <a:t>Proposed Timeline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3397052"/>
              <a:ext cx="5679936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Time management every where and anywhere produces a great result.</a:t>
              </a: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75127" cy="4893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99531" y="1780283"/>
            <a:ext cx="5079364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4138" y="3162179"/>
            <a:ext cx="14835162" cy="47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1"/>
              </a:lnSpc>
            </a:pPr>
          </a:p>
          <a:p>
            <a:pPr marL="652535" indent="-326267" lvl="1">
              <a:lnSpc>
                <a:spcPts val="4231"/>
              </a:lnSpc>
              <a:buFont typeface="Arial"/>
              <a:buChar char="•"/>
            </a:pPr>
            <a:r>
              <a:rPr lang="en-US" sz="3022">
                <a:solidFill>
                  <a:srgbClr val="01003B"/>
                </a:solidFill>
                <a:latin typeface="IBM Plex Sans"/>
              </a:rPr>
              <a:t>It provides accurate result compared to the conventional manual methods</a:t>
            </a:r>
          </a:p>
          <a:p>
            <a:pPr>
              <a:lnSpc>
                <a:spcPts val="4231"/>
              </a:lnSpc>
            </a:pPr>
          </a:p>
          <a:p>
            <a:pPr marL="652535" indent="-326267" lvl="1">
              <a:lnSpc>
                <a:spcPts val="4231"/>
              </a:lnSpc>
              <a:buFont typeface="Arial"/>
              <a:buChar char="•"/>
            </a:pPr>
            <a:r>
              <a:rPr lang="en-US" sz="3022">
                <a:solidFill>
                  <a:srgbClr val="01003B"/>
                </a:solidFill>
                <a:latin typeface="IBM Plex Sans"/>
              </a:rPr>
              <a:t>crack detection is an important work of engineering quality assessment</a:t>
            </a:r>
          </a:p>
          <a:p>
            <a:pPr>
              <a:lnSpc>
                <a:spcPts val="4231"/>
              </a:lnSpc>
            </a:pPr>
          </a:p>
          <a:p>
            <a:pPr marL="652535" indent="-326267" lvl="1">
              <a:lnSpc>
                <a:spcPts val="4231"/>
              </a:lnSpc>
              <a:buFont typeface="Arial"/>
              <a:buChar char="•"/>
            </a:pPr>
            <a:r>
              <a:rPr lang="en-US" sz="3022">
                <a:solidFill>
                  <a:srgbClr val="01003B"/>
                </a:solidFill>
                <a:latin typeface="IBM Plex Sans"/>
              </a:rPr>
              <a:t>If the cracks of concrete structures are not treated in time, it may cause severe safety accidents.</a:t>
            </a:r>
          </a:p>
          <a:p>
            <a:pPr>
              <a:lnSpc>
                <a:spcPts val="4231"/>
              </a:lnSpc>
            </a:pPr>
          </a:p>
          <a:p>
            <a:pPr marL="652535" indent="-326267" lvl="1">
              <a:lnSpc>
                <a:spcPts val="4231"/>
              </a:lnSpc>
              <a:buFont typeface="Arial"/>
              <a:buChar char="•"/>
            </a:pPr>
            <a:r>
              <a:rPr lang="en-US" sz="3022">
                <a:solidFill>
                  <a:srgbClr val="01003B"/>
                </a:solidFill>
                <a:latin typeface="IBM Plex Sans"/>
              </a:rPr>
              <a:t>Detection of cracks leads to decrease in bridge failures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75127" cy="4893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010284">
            <a:off x="11274917" y="-2976531"/>
            <a:ext cx="11342890" cy="91568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7183"/>
          <a:stretch>
            <a:fillRect/>
          </a:stretch>
        </p:blipFill>
        <p:spPr>
          <a:xfrm flipH="false" flipV="false" rot="0">
            <a:off x="10393473" y="3309196"/>
            <a:ext cx="6865827" cy="456904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0" y="1929135"/>
            <a:ext cx="10828489" cy="7329165"/>
            <a:chOff x="0" y="0"/>
            <a:chExt cx="14437985" cy="9772219"/>
          </a:xfrm>
        </p:grpSpPr>
        <p:sp>
          <p:nvSpPr>
            <p:cNvPr name="TextBox 6" id="6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3922" y="3229458"/>
            <a:ext cx="1004586" cy="100458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597098" y="3332633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3922" y="4794727"/>
            <a:ext cx="1004586" cy="100458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597098" y="4897902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3922" y="6359995"/>
            <a:ext cx="1004586" cy="1004586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6597098" y="6463171"/>
            <a:ext cx="798234" cy="7982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3922" y="7925264"/>
            <a:ext cx="1004586" cy="1004586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6597098" y="8028440"/>
            <a:ext cx="798234" cy="798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7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48074" y="3229458"/>
            <a:ext cx="1004586" cy="1004586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2251249" y="3332633"/>
            <a:ext cx="798234" cy="7982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8</a:t>
              </a: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48074" y="4794727"/>
            <a:ext cx="1004586" cy="1004586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12251249" y="4897902"/>
            <a:ext cx="798234" cy="79823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9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48074" y="6359995"/>
            <a:ext cx="1004586" cy="1004586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12251249" y="6463171"/>
            <a:ext cx="798234" cy="7982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10</a:t>
              </a:r>
            </a:p>
          </p:txBody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48074" y="7925264"/>
            <a:ext cx="1004586" cy="1004586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 rot="0">
            <a:off x="12251249" y="8028440"/>
            <a:ext cx="798234" cy="79823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11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700" y="3323125"/>
            <a:ext cx="3732142" cy="107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Bold"/>
              </a:rPr>
              <a:t>Agenda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42795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Introduction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42795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Reasons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42795" y="6619083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Statistics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42795" y="8184352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Objectives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96947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Procedure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696947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Advantages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96947" y="6619083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Timeline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96947" y="8184352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  <a:hlinkClick r:id="rId4" action="ppaction://hlinksldjump"/>
              </a:rPr>
              <a:t>Conclusion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75127" cy="4893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59142" y="36664"/>
            <a:ext cx="10148426" cy="1014842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17783" r="-17783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91636" y="8240554"/>
            <a:ext cx="4235517" cy="1241106"/>
            <a:chOff x="0" y="0"/>
            <a:chExt cx="6278905" cy="183986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78905" cy="1839867"/>
            </a:xfrm>
            <a:custGeom>
              <a:avLst/>
              <a:gdLst/>
              <a:ahLst/>
              <a:cxnLst/>
              <a:rect r="r" b="b" t="t" l="l"/>
              <a:pathLst>
                <a:path h="1839867" w="6278905">
                  <a:moveTo>
                    <a:pt x="54836" y="0"/>
                  </a:moveTo>
                  <a:lnTo>
                    <a:pt x="6224069" y="0"/>
                  </a:lnTo>
                  <a:cubicBezTo>
                    <a:pt x="6238613" y="0"/>
                    <a:pt x="6252561" y="5777"/>
                    <a:pt x="6262844" y="16061"/>
                  </a:cubicBezTo>
                  <a:cubicBezTo>
                    <a:pt x="6273128" y="26345"/>
                    <a:pt x="6278905" y="40292"/>
                    <a:pt x="6278905" y="54836"/>
                  </a:cubicBezTo>
                  <a:lnTo>
                    <a:pt x="6278905" y="1785031"/>
                  </a:lnTo>
                  <a:cubicBezTo>
                    <a:pt x="6278905" y="1799575"/>
                    <a:pt x="6273128" y="1813522"/>
                    <a:pt x="6262844" y="1823806"/>
                  </a:cubicBezTo>
                  <a:cubicBezTo>
                    <a:pt x="6252561" y="1834090"/>
                    <a:pt x="6238613" y="1839867"/>
                    <a:pt x="6224069" y="1839867"/>
                  </a:cubicBezTo>
                  <a:lnTo>
                    <a:pt x="54836" y="1839867"/>
                  </a:lnTo>
                  <a:cubicBezTo>
                    <a:pt x="40292" y="1839867"/>
                    <a:pt x="26345" y="1834090"/>
                    <a:pt x="16061" y="1823806"/>
                  </a:cubicBezTo>
                  <a:cubicBezTo>
                    <a:pt x="5777" y="1813522"/>
                    <a:pt x="0" y="1799575"/>
                    <a:pt x="0" y="1785031"/>
                  </a:cubicBezTo>
                  <a:lnTo>
                    <a:pt x="0" y="54836"/>
                  </a:lnTo>
                  <a:cubicBezTo>
                    <a:pt x="0" y="40292"/>
                    <a:pt x="5777" y="26345"/>
                    <a:pt x="16061" y="16061"/>
                  </a:cubicBezTo>
                  <a:cubicBezTo>
                    <a:pt x="26345" y="5777"/>
                    <a:pt x="40292" y="0"/>
                    <a:pt x="54836" y="0"/>
                  </a:cubicBezTo>
                  <a:close/>
                </a:path>
              </a:pathLst>
            </a:custGeom>
            <a:solidFill>
              <a:srgbClr val="F8F8F8"/>
            </a:solidFill>
            <a:ln w="9525">
              <a:solidFill>
                <a:srgbClr val="01003B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5739"/>
                </a:lnSpc>
              </a:pPr>
              <a:r>
                <a:rPr lang="en-US" sz="4099">
                  <a:solidFill>
                    <a:srgbClr val="01003B"/>
                  </a:solidFill>
                  <a:latin typeface="IBM Plex Sans Bold"/>
                </a:rPr>
                <a:t>      CRACK!!!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57007" y="8985885"/>
            <a:ext cx="502293" cy="502293"/>
            <a:chOff x="0" y="0"/>
            <a:chExt cx="669724" cy="66972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9724" cy="669724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267928" y="185060"/>
              <a:ext cx="180511" cy="29960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1529923" y="2538517"/>
            <a:ext cx="7365759" cy="4688054"/>
            <a:chOff x="0" y="0"/>
            <a:chExt cx="9821012" cy="625073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9821012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Bold"/>
                </a:rPr>
                <a:t>Introduction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326015"/>
              <a:ext cx="8028915" cy="392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Concrete cracking is a major issue in Bridge Engineering.</a:t>
              </a:r>
            </a:p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 Detection of cracks facilitates the design, construction and maintenance of bridges effectively.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15644">
            <a:off x="5915240" y="4334647"/>
            <a:ext cx="15465517" cy="5595705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377847" y="2350770"/>
            <a:ext cx="4881453" cy="9920331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12753" r="-112753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757007" y="956821"/>
            <a:ext cx="502293" cy="502293"/>
            <a:chOff x="0" y="0"/>
            <a:chExt cx="669724" cy="66972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9724" cy="669724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267928" y="185060"/>
              <a:ext cx="180511" cy="299604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33503" cy="652485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028700" y="2682651"/>
            <a:ext cx="10387445" cy="4332542"/>
            <a:chOff x="0" y="0"/>
            <a:chExt cx="13849926" cy="577672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3849926" cy="596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33"/>
                </a:lnSpc>
                <a:spcBef>
                  <a:spcPct val="0"/>
                </a:spcBef>
              </a:pPr>
              <a:r>
                <a:rPr lang="en-US" sz="2944">
                  <a:solidFill>
                    <a:srgbClr val="2667FF"/>
                  </a:solidFill>
                  <a:latin typeface="Be Vietnam"/>
                </a:rPr>
                <a:t>Plastic Shrinkage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4397"/>
              <a:ext cx="13849926" cy="477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2"/>
                </a:lnSpc>
              </a:pPr>
              <a:r>
                <a:rPr lang="en-US" sz="2208">
                  <a:solidFill>
                    <a:srgbClr val="01003B"/>
                  </a:solidFill>
                  <a:latin typeface="IBM Plex Sans"/>
                </a:rPr>
                <a:t>Loss of water by evaporation from the surface of newly laid concrete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87390"/>
              <a:ext cx="13849926" cy="596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33"/>
                </a:lnSpc>
                <a:spcBef>
                  <a:spcPct val="0"/>
                </a:spcBef>
              </a:pPr>
              <a:r>
                <a:rPr lang="en-US" sz="2944">
                  <a:solidFill>
                    <a:srgbClr val="2667FF"/>
                  </a:solidFill>
                  <a:latin typeface="Be Vietnam"/>
                </a:rPr>
                <a:t>Temperature Effects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111787"/>
              <a:ext cx="13849926" cy="477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2"/>
                </a:lnSpc>
              </a:pPr>
              <a:r>
                <a:rPr lang="en-US" sz="2208">
                  <a:solidFill>
                    <a:srgbClr val="01003B"/>
                  </a:solidFill>
                  <a:latin typeface="IBM Plex Sans"/>
                </a:rPr>
                <a:t>The concrete temperature should be a minimum of 65°F and a maximum of 90°F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374780"/>
              <a:ext cx="13849926" cy="5960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33"/>
                </a:lnSpc>
                <a:spcBef>
                  <a:spcPct val="0"/>
                </a:spcBef>
              </a:pPr>
              <a:r>
                <a:rPr lang="en-US" sz="2944">
                  <a:solidFill>
                    <a:srgbClr val="2667FF"/>
                  </a:solidFill>
                  <a:latin typeface="Be Vietnam"/>
                </a:rPr>
                <a:t>Autogeneous Shrinkage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299177"/>
              <a:ext cx="13849926" cy="477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2"/>
                </a:lnSpc>
              </a:pPr>
              <a:r>
                <a:rPr lang="en-US" sz="2208">
                  <a:solidFill>
                    <a:srgbClr val="01003B"/>
                  </a:solidFill>
                  <a:latin typeface="IBM Plex Sans"/>
                </a:rPr>
                <a:t>Uniform reduction of internal moisture due to cement hydration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90403" y="975138"/>
            <a:ext cx="1038744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Bold"/>
              </a:rPr>
              <a:t>Reasons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8434147"/>
            <a:ext cx="8555440" cy="11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4"/>
              </a:lnSpc>
              <a:spcBef>
                <a:spcPct val="0"/>
              </a:spcBef>
            </a:pPr>
            <a:r>
              <a:rPr lang="en-US" sz="2210">
                <a:solidFill>
                  <a:srgbClr val="01003B"/>
                </a:solidFill>
                <a:latin typeface="IBM Plex Sans"/>
              </a:rPr>
              <a:t>Occurs when water starts evaporating from the exposed surface and the moisture differential along the depth of the slab causes strain which induces tensile stresses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9818" y="7586693"/>
            <a:ext cx="3472260" cy="49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6"/>
              </a:lnSpc>
            </a:pPr>
            <a:r>
              <a:rPr lang="en-US" sz="2940">
                <a:solidFill>
                  <a:srgbClr val="2667FF"/>
                </a:solidFill>
                <a:latin typeface="Be Vietnam"/>
              </a:rPr>
              <a:t>Drying Shrinkage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060" y="8030141"/>
            <a:ext cx="19151870" cy="9114142"/>
            <a:chOff x="0" y="0"/>
            <a:chExt cx="25535827" cy="1215218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383530"/>
              <a:ext cx="14103200" cy="1138512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8512" t="0" r="0" b="0"/>
            <a:stretch>
              <a:fillRect/>
            </a:stretch>
          </p:blipFill>
          <p:spPr>
            <a:xfrm flipH="false" flipV="false" rot="0">
              <a:off x="14774539" y="0"/>
              <a:ext cx="10761288" cy="12152189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815403" y="975138"/>
            <a:ext cx="81153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Bold"/>
              </a:rPr>
              <a:t>Statistics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3232462"/>
          <a:ext cx="16202025" cy="5667375"/>
        </p:xfrm>
        <a:graphic>
          <a:graphicData uri="http://schemas.openxmlformats.org/drawingml/2006/table">
            <a:tbl>
              <a:tblPr/>
              <a:tblGrid>
                <a:gridCol w="8101012"/>
                <a:gridCol w="8101012"/>
              </a:tblGrid>
              <a:tr h="896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8F8F8"/>
                          </a:solidFill>
                          <a:latin typeface="Be Vietnam Bold"/>
                        </a:rPr>
                        <a:t>Severity rating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3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8F8F8"/>
                          </a:solidFill>
                          <a:latin typeface="Be Vietnam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3B"/>
                    </a:solidFill>
                  </a:tcPr>
                </a:tc>
              </a:tr>
              <a:tr h="9541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1003B"/>
                          </a:solidFill>
                          <a:latin typeface="IBM Plex Sans"/>
                        </a:rPr>
                        <a:t>New bridge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9541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1003B"/>
                          </a:solidFill>
                          <a:latin typeface="IBM Plex Sans"/>
                        </a:rPr>
                        <a:t>0 &lt; 0.3 mm wide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9541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1003B"/>
                          </a:solidFill>
                          <a:latin typeface="IBM Plex Sans"/>
                        </a:rPr>
                        <a:t>0.3 to 3 mm wide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9541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1003B"/>
                          </a:solidFill>
                          <a:latin typeface="IBM Plex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1003B"/>
                          </a:solidFill>
                          <a:latin typeface="IBM Plex Sans"/>
                        </a:rPr>
                        <a:t>&gt; 3 mm wide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9541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1003B"/>
                          </a:solidFill>
                          <a:latin typeface="IBM Plex San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1003B"/>
                          </a:solidFill>
                          <a:latin typeface="IBM Plex Sans"/>
                        </a:rPr>
                        <a:t>Bridge closed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10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6757007" y="956821"/>
            <a:ext cx="502293" cy="502293"/>
            <a:chOff x="0" y="0"/>
            <a:chExt cx="669724" cy="66972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9724" cy="669724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267928" y="185060"/>
              <a:ext cx="180511" cy="29960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75127" cy="4893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57007" y="956821"/>
            <a:ext cx="502293" cy="502293"/>
            <a:chOff x="0" y="0"/>
            <a:chExt cx="669724" cy="66972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9724" cy="66972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267928" y="185060"/>
              <a:ext cx="180511" cy="299604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301940">
            <a:off x="-2976647" y="6044703"/>
            <a:ext cx="7092618" cy="479718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75127" cy="48936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3099034" y="1459114"/>
            <a:ext cx="6731153" cy="615088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425395" y="2193965"/>
            <a:ext cx="5582759" cy="493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8F8F8"/>
                </a:solidFill>
                <a:latin typeface="IBM Plex Sans Bold"/>
              </a:rPr>
              <a:t>In 2013</a:t>
            </a:r>
            <a:r>
              <a:rPr lang="en-US" sz="2799">
                <a:solidFill>
                  <a:srgbClr val="F8F8F8"/>
                </a:solidFill>
                <a:latin typeface="IBM Plex Sans Bold"/>
              </a:rPr>
              <a:t> studies,the material types of the failed bridges during construction and found that the failed steel bridges accounted for about 40% while concrete bridges for about 52%.</a:t>
            </a:r>
          </a:p>
          <a:p>
            <a:pPr>
              <a:lnSpc>
                <a:spcPts val="3919"/>
              </a:lnSpc>
            </a:pP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8F8F8"/>
                </a:solidFill>
                <a:latin typeface="IBM Plex Sans Bold"/>
              </a:rPr>
              <a:t>Life loss occurred on about 4% of bridge collapses.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22799" y="8216603"/>
            <a:ext cx="532120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Distribution of Failure by Material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57007" y="956821"/>
            <a:ext cx="502293" cy="502293"/>
            <a:chOff x="0" y="0"/>
            <a:chExt cx="669724" cy="66972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9724" cy="66972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267928" y="185060"/>
              <a:ext cx="180511" cy="299604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301940">
            <a:off x="-2976647" y="6044703"/>
            <a:ext cx="7092618" cy="479718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75127" cy="48936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266264" y="1926859"/>
            <a:ext cx="8675415" cy="588747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1035672" y="1926859"/>
            <a:ext cx="5721336" cy="594167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13866" y="8216603"/>
            <a:ext cx="62353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% of Failed Bridges based on Cause of Failure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35672" y="8216603"/>
            <a:ext cx="552807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IBM Plex Sans"/>
              </a:rPr>
              <a:t> Distribution of Failure by Structure Type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098840" y="3239746"/>
            <a:ext cx="3989911" cy="2323336"/>
            <a:chOff x="0" y="0"/>
            <a:chExt cx="1050841" cy="61190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050841" cy="611907"/>
            </a:xfrm>
            <a:custGeom>
              <a:avLst/>
              <a:gdLst/>
              <a:ahLst/>
              <a:cxnLst/>
              <a:rect r="r" b="b" t="t" l="l"/>
              <a:pathLst>
                <a:path h="611907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534292"/>
                  </a:lnTo>
                  <a:cubicBezTo>
                    <a:pt x="1050841" y="577158"/>
                    <a:pt x="1016091" y="611907"/>
                    <a:pt x="973226" y="611907"/>
                  </a:cubicBezTo>
                  <a:lnTo>
                    <a:pt x="77615" y="611907"/>
                  </a:lnTo>
                  <a:cubicBezTo>
                    <a:pt x="57030" y="611907"/>
                    <a:pt x="37289" y="603730"/>
                    <a:pt x="22733" y="589175"/>
                  </a:cubicBezTo>
                  <a:cubicBezTo>
                    <a:pt x="8177" y="574619"/>
                    <a:pt x="0" y="554877"/>
                    <a:pt x="0" y="534292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Bold"/>
                </a:rPr>
                <a:t>We can reduce concrete cracks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3904">
            <a:off x="-940728" y="8061713"/>
            <a:ext cx="10103966" cy="81566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3748104"/>
            <a:ext cx="6165111" cy="2519647"/>
            <a:chOff x="0" y="0"/>
            <a:chExt cx="8220148" cy="335952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220148" cy="1431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Bold"/>
                </a:rPr>
                <a:t>Objectives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76406"/>
              <a:ext cx="6455579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Every task will ensure a positive outcome !!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98840" y="5685966"/>
            <a:ext cx="3989911" cy="1630715"/>
            <a:chOff x="0" y="0"/>
            <a:chExt cx="1050841" cy="429489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Bold"/>
                </a:rPr>
                <a:t>Reduce Accidents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59446">
            <a:off x="13111917" y="-3539846"/>
            <a:ext cx="7814506" cy="6308438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6757007" y="8985885"/>
            <a:ext cx="502293" cy="502293"/>
            <a:chOff x="0" y="0"/>
            <a:chExt cx="669724" cy="669724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9724" cy="669724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267928" y="185060"/>
              <a:ext cx="180511" cy="299604"/>
            </a:xfrm>
            <a:prstGeom prst="rect">
              <a:avLst/>
            </a:prstGeom>
          </p:spPr>
        </p:pic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75127" cy="489363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2789910" y="3276982"/>
            <a:ext cx="3989911" cy="3733036"/>
            <a:chOff x="0" y="0"/>
            <a:chExt cx="1050841" cy="983186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050841" cy="983186"/>
            </a:xfrm>
            <a:custGeom>
              <a:avLst/>
              <a:gdLst/>
              <a:ahLst/>
              <a:cxnLst/>
              <a:rect r="r" b="b" t="t" l="l"/>
              <a:pathLst>
                <a:path h="983186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905571"/>
                  </a:lnTo>
                  <a:cubicBezTo>
                    <a:pt x="1050841" y="948437"/>
                    <a:pt x="1016091" y="983186"/>
                    <a:pt x="973226" y="983186"/>
                  </a:cubicBezTo>
                  <a:lnTo>
                    <a:pt x="77615" y="983186"/>
                  </a:lnTo>
                  <a:cubicBezTo>
                    <a:pt x="34749" y="983186"/>
                    <a:pt x="0" y="948437"/>
                    <a:pt x="0" y="905571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Bold"/>
                </a:rPr>
                <a:t>structural health and ensuring structural safety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243913">
            <a:off x="-2770474" y="7366384"/>
            <a:ext cx="13558515" cy="490571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757007" y="8756007"/>
            <a:ext cx="502293" cy="502293"/>
            <a:chOff x="0" y="0"/>
            <a:chExt cx="669724" cy="66972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9724" cy="669724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267928" y="185060"/>
              <a:ext cx="180511" cy="299604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107404" y="3103919"/>
            <a:ext cx="14073192" cy="530056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325595" y="777872"/>
            <a:ext cx="5366377" cy="1827218"/>
            <a:chOff x="0" y="0"/>
            <a:chExt cx="7155169" cy="243629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7155169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Bold"/>
                </a:rPr>
                <a:t>Procedure !!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13568"/>
              <a:ext cx="562988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DAFXYWBt14Q</dc:identifier>
  <dcterms:modified xsi:type="dcterms:W3CDTF">2011-08-01T06:04:30Z</dcterms:modified>
  <cp:revision>1</cp:revision>
  <dc:title>DETECTION OF CRACKS</dc:title>
</cp:coreProperties>
</file>